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</p:sldIdLst>
  <p:sldSz cy="5143500" cx="9144000"/>
  <p:notesSz cx="6858000" cy="9144000"/>
  <p:embeddedFontLst>
    <p:embeddedFont>
      <p:font typeface="Open Sans"/>
      <p:regular r:id="rId58"/>
      <p:bold r:id="rId59"/>
      <p:italic r:id="rId60"/>
      <p:boldItalic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62" roundtripDataSignature="AMtx7mgFcnM1iSc+gFTOvrjRa/r2PZtd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customschemas.google.com/relationships/presentationmetadata" Target="metadata"/><Relationship Id="rId61" Type="http://schemas.openxmlformats.org/officeDocument/2006/relationships/font" Target="fonts/OpenSans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OpenSans-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font" Target="fonts/OpenSans-bold.fntdata"/><Relationship Id="rId14" Type="http://schemas.openxmlformats.org/officeDocument/2006/relationships/slide" Target="slides/slide9.xml"/><Relationship Id="rId58" Type="http://schemas.openxmlformats.org/officeDocument/2006/relationships/font" Target="fonts/OpenSans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4" name="Google Shape;27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5" name="Google Shape;28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6" name="Google Shape;29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Google Shape;30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8" name="Google Shape;31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9" name="Google Shape;32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1" name="Google Shape;351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2" name="Google Shape;362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3" name="Google Shape;373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4" name="Google Shape;384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5" name="Google Shape;395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6" name="Google Shape;406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7" name="Google Shape;417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8" name="Google Shape;428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9" name="Google Shape;449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0" name="Google Shape;460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1" name="Google Shape;471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14d570d46f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114d570d46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114d570d46f_1_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2" name="Google Shape;482;g114d570d46f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3" name="Google Shape;493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4" name="Google Shape;504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5" name="Google Shape;515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31e83ef9ca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6" name="Google Shape;526;g31e83ef9ca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31e83ef9ca1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7" name="Google Shape;537;g31e83ef9ca1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31e83ef9ca1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8" name="Google Shape;548;g31e83ef9ca1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31e83ef9ca1_1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9" name="Google Shape;559;g31e83ef9ca1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31e83ef9ca1_1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0" name="Google Shape;570;g31e83ef9ca1_1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31e83ef9ca1_1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1" name="Google Shape;581;g31e83ef9ca1_1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31e83ef9ca1_1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2" name="Google Shape;592;g31e83ef9ca1_1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31e83ef9ca1_1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3" name="Google Shape;603;g31e83ef9ca1_1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114d570d46f_1_28:notes"/>
          <p:cNvSpPr/>
          <p:nvPr>
            <p:ph idx="2" type="sldImg"/>
          </p:nvPr>
        </p:nvSpPr>
        <p:spPr>
          <a:xfrm>
            <a:off x="381301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4" name="Google Shape;614;g114d570d46f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4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5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4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4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4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5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5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5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sparceurope.org/what-we-do/open-education/europeannetwork-openeducation-librarians/" TargetMode="External"/><Relationship Id="rId5" Type="http://schemas.openxmlformats.org/officeDocument/2006/relationships/hyperlink" Target="https://sparceurope.org/what-we-do/open-education/europeannetwork-openeducation-librarians/" TargetMode="External"/><Relationship Id="rId6" Type="http://schemas.openxmlformats.org/officeDocument/2006/relationships/hyperlink" Target="https://doi.org/10.5281/zenodo.5568482" TargetMode="External"/><Relationship Id="rId7" Type="http://schemas.openxmlformats.org/officeDocument/2006/relationships/hyperlink" Target="https://sparceurope.org/" TargetMode="External"/><Relationship Id="rId8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2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2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2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2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2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2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4479788" y="439816"/>
            <a:ext cx="3963900" cy="1662165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CONJUNTO DE HERRAMIENTAS DE ENOEL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/>
          <p:nvPr/>
        </p:nvSpPr>
        <p:spPr>
          <a:xfrm>
            <a:off x="1930761" y="70939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s-ES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s-ES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" name="Google Shape;58;p1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" name="Google Shape;5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"/>
          <p:cNvSpPr txBox="1"/>
          <p:nvPr/>
        </p:nvSpPr>
        <p:spPr>
          <a:xfrm>
            <a:off x="387480" y="3143498"/>
            <a:ext cx="8386200" cy="985057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s-ES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Usa nuestras plantillas para impulsar la Educación Abierta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1" name="Google Shape;6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"/>
          <p:cNvSpPr txBox="1"/>
          <p:nvPr/>
        </p:nvSpPr>
        <p:spPr>
          <a:xfrm>
            <a:off x="2513350" y="290150"/>
            <a:ext cx="59178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Recursos Educativos Abiertos (REA) deberían: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" name="Google Shape;153;p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9"/>
          <p:cNvSpPr txBox="1"/>
          <p:nvPr/>
        </p:nvSpPr>
        <p:spPr>
          <a:xfrm>
            <a:off x="2513350" y="1629725"/>
            <a:ext cx="5527800" cy="17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"brindar posibilidades de acceso (...) en todo momento, en cualquier lugar y para todas las personas, incluidas las personas con discapacidad o las pertenecientes a grupos marginados o desfavorecidos."</a:t>
            </a:r>
            <a:endParaRPr i="0" sz="1800" u="none" cap="none" strike="noStrike">
              <a:solidFill>
                <a:srgbClr val="2A649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5" name="Google Shape;15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6" name="Google Shape;156;p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7" name="Google Shape;157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9"/>
          <p:cNvSpPr txBox="1"/>
          <p:nvPr/>
        </p:nvSpPr>
        <p:spPr>
          <a:xfrm>
            <a:off x="499697" y="259247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s-E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BÀSICOS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Google Shape;159;p9"/>
          <p:cNvSpPr txBox="1"/>
          <p:nvPr/>
        </p:nvSpPr>
        <p:spPr>
          <a:xfrm>
            <a:off x="2507700" y="3972450"/>
            <a:ext cx="6438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 </a:t>
            </a:r>
            <a:br>
              <a:rPr b="1" i="0" lang="es-ES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13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s-ES" sz="1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"/>
          <p:cNvSpPr txBox="1"/>
          <p:nvPr/>
        </p:nvSpPr>
        <p:spPr>
          <a:xfrm>
            <a:off x="2507700" y="259250"/>
            <a:ext cx="63267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Recursos Educativos Abiertos (REA) pueden: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Google Shape;165;p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0"/>
          <p:cNvSpPr txBox="1"/>
          <p:nvPr/>
        </p:nvSpPr>
        <p:spPr>
          <a:xfrm>
            <a:off x="2507700" y="1803875"/>
            <a:ext cx="5248800" cy="20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"contribuir a responder a las necesidades de cada educando, a promover eficazmente la igualdad de género y a fomentar con eficacia enfoques pedagógicos, didácticos y metodológicos innovadores."</a:t>
            </a:r>
            <a:endParaRPr i="0" sz="1800" u="none" cap="none" strike="noStrike">
              <a:solidFill>
                <a:srgbClr val="2A6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rgbClr val="2A649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7" name="Google Shape;16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8" name="Google Shape;168;p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9" name="Google Shape;169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10"/>
          <p:cNvSpPr txBox="1"/>
          <p:nvPr/>
        </p:nvSpPr>
        <p:spPr>
          <a:xfrm>
            <a:off x="499697" y="259247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s-E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BÀSICOS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Google Shape;171;p10"/>
          <p:cNvSpPr txBox="1"/>
          <p:nvPr/>
        </p:nvSpPr>
        <p:spPr>
          <a:xfrm>
            <a:off x="2507700" y="3972450"/>
            <a:ext cx="6438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 </a:t>
            </a:r>
            <a:br>
              <a:rPr b="1" i="0" lang="es-ES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13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s-ES" sz="1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"/>
          <p:cNvSpPr txBox="1"/>
          <p:nvPr/>
        </p:nvSpPr>
        <p:spPr>
          <a:xfrm>
            <a:off x="2519000" y="188775"/>
            <a:ext cx="63855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s-E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Educación Abierta </a:t>
            </a:r>
            <a:r>
              <a:rPr b="1" i="0" lang="es-ES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 </a:t>
            </a:r>
            <a:r>
              <a:rPr b="1" i="0" lang="es-E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REA </a:t>
            </a:r>
            <a:r>
              <a:rPr b="1" i="0" lang="es-ES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 </a:t>
            </a:r>
            <a:r>
              <a:rPr b="1" i="0" lang="es-E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metodologías pedagógicas apropiadas </a:t>
            </a:r>
            <a:r>
              <a:rPr b="1" i="0" lang="es-ES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s-E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objetivos de aprendizaje bien diseñados </a:t>
            </a:r>
            <a:r>
              <a:rPr b="1" i="0" lang="es-ES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s-ES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variedad de actividades de aprendizaje </a:t>
            </a:r>
            <a:r>
              <a:rPr b="1" i="0" lang="es-ES" sz="2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23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Google Shape;177;p1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11"/>
          <p:cNvSpPr txBox="1"/>
          <p:nvPr/>
        </p:nvSpPr>
        <p:spPr>
          <a:xfrm>
            <a:off x="2519000" y="1739300"/>
            <a:ext cx="56775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8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"una gama más amplia de opciones pedagógicas innovadoras, destinadas a lograr que educadores y educandos pasen a ser participantes más activos en los procesos educativos y creadores de contenidos, en calidad de miembros de sociedades del conocimiento diversas e inclusivas."</a:t>
            </a:r>
            <a:br>
              <a:rPr i="0" lang="es-ES" sz="1800" u="none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i="0" sz="1800" u="none" cap="none" strike="noStrike">
              <a:solidFill>
                <a:srgbClr val="2A649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9" name="Google Shape;17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0" name="Google Shape;180;p1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1" name="Google Shape;181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1"/>
          <p:cNvSpPr txBox="1"/>
          <p:nvPr/>
        </p:nvSpPr>
        <p:spPr>
          <a:xfrm>
            <a:off x="499697" y="259247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s-E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BÀSICOS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Google Shape;183;p11"/>
          <p:cNvSpPr txBox="1"/>
          <p:nvPr/>
        </p:nvSpPr>
        <p:spPr>
          <a:xfrm>
            <a:off x="2507700" y="3972450"/>
            <a:ext cx="6438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 </a:t>
            </a:r>
            <a:br>
              <a:rPr b="1" i="0" lang="es-ES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13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s-ES" sz="1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2"/>
          <p:cNvSpPr txBox="1"/>
          <p:nvPr/>
        </p:nvSpPr>
        <p:spPr>
          <a:xfrm>
            <a:off x="3118927" y="44097"/>
            <a:ext cx="5445000" cy="4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el acceso permanente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estudiantes tendrán acceso a los recursos incluso después de </a:t>
            </a:r>
            <a:r>
              <a:rPr lang="es-E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haber finalizado el 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curso.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inclusión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recursos REA pueden ser adaptados para reflejar los perfiles de los estudiantes y sus posibles circunstancias, abordando así sus necesidades de inclusión a diferentes niveles.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diversificación del aprendizaje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REA son accesibles desde cualquier lugar y en cualquier momento, de forma reiterada (¡y no hay que subestimar el valor de la repetición!), y desde distintos dispositivos y formatos. Los REA también apoyan entornos de aprendizaje no formales y menos formales.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Promover el aprendizaje </a:t>
            </a:r>
            <a:r>
              <a:rPr b="1" lang="es-E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permanente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REA están disponibles para todas las personas de todas las edades, en cualquier momento que alguien quiera aprender algo o </a:t>
            </a:r>
            <a:r>
              <a:rPr lang="es-E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revisar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algo para refrescar la memoria.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Ahorr</a:t>
            </a:r>
            <a:r>
              <a:rPr b="1" lang="es-ES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 gastos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elevados precios pueden llevar a los estudiantes a usar versiones anteriores de ciertas publicaciones; con REA esto no es un problema.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1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2" name="Google Shape;192;p1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3" name="Google Shape;19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2"/>
          <p:cNvSpPr txBox="1"/>
          <p:nvPr/>
        </p:nvSpPr>
        <p:spPr>
          <a:xfrm>
            <a:off x="46750" y="1563025"/>
            <a:ext cx="2622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3"/>
          <p:cNvSpPr txBox="1"/>
          <p:nvPr/>
        </p:nvSpPr>
        <p:spPr>
          <a:xfrm>
            <a:off x="3232154" y="1149637"/>
            <a:ext cx="54393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b="1" lang="es-ES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el acceso permanente</a:t>
            </a:r>
            <a:r>
              <a:rPr lang="es-ES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1" lang="es-ES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estudiantes tendrán acceso a los recursos incluso después de haber finalizado el curso.</a:t>
            </a:r>
            <a:endParaRPr sz="3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2" name="Google Shape;202;p1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3" name="Google Shape;20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1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3"/>
          <p:cNvSpPr txBox="1"/>
          <p:nvPr/>
        </p:nvSpPr>
        <p:spPr>
          <a:xfrm>
            <a:off x="46750" y="1563025"/>
            <a:ext cx="2622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4"/>
          <p:cNvSpPr txBox="1"/>
          <p:nvPr/>
        </p:nvSpPr>
        <p:spPr>
          <a:xfrm>
            <a:off x="3198995" y="806101"/>
            <a:ext cx="54507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inclusión</a:t>
            </a:r>
            <a:br>
              <a:rPr b="0" i="0" lang="es-ES" sz="3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recursos REA pueden ser adaptados para reflejar los perfiles de los estudiantes y sus posibles circunstancias, abordando así sus necesidades de inclusión a diferentes niveles.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" name="Google Shape;213;p1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4" name="Google Shape;21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1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14"/>
          <p:cNvSpPr txBox="1"/>
          <p:nvPr/>
        </p:nvSpPr>
        <p:spPr>
          <a:xfrm>
            <a:off x="46750" y="1563025"/>
            <a:ext cx="2622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5"/>
          <p:cNvSpPr txBox="1"/>
          <p:nvPr/>
        </p:nvSpPr>
        <p:spPr>
          <a:xfrm>
            <a:off x="3132375" y="62050"/>
            <a:ext cx="5712300" cy="4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diversificación del aprendizaje</a:t>
            </a:r>
            <a: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son accesibles desde cualquier lugar y en cualquier momento, de forma reiterada (¡y no hay que subestimar el valor de la repetición!), y desde distintos dispositivos y formatos.</a:t>
            </a:r>
            <a:r>
              <a:rPr lang="es-E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también apoyan entornos de aprendizaje no formales y menos formales.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1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5" name="Google Shape;22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1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5"/>
          <p:cNvSpPr txBox="1"/>
          <p:nvPr/>
        </p:nvSpPr>
        <p:spPr>
          <a:xfrm>
            <a:off x="46750" y="1563025"/>
            <a:ext cx="2622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6"/>
          <p:cNvSpPr txBox="1"/>
          <p:nvPr/>
        </p:nvSpPr>
        <p:spPr>
          <a:xfrm>
            <a:off x="3174656" y="575253"/>
            <a:ext cx="54450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Promover el aprendizaje </a:t>
            </a:r>
            <a:r>
              <a:rPr b="1" lang="es-ES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permanente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están disponibles para todas las personas de todas las edades, en cualquier momento que alguien quiera aprender algo o volver a algo para refrescar la memoria.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5" name="Google Shape;235;p1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6" name="Google Shape;236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6"/>
          <p:cNvSpPr txBox="1"/>
          <p:nvPr/>
        </p:nvSpPr>
        <p:spPr>
          <a:xfrm>
            <a:off x="46750" y="1563025"/>
            <a:ext cx="2622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17"/>
          <p:cNvSpPr txBox="1"/>
          <p:nvPr/>
        </p:nvSpPr>
        <p:spPr>
          <a:xfrm>
            <a:off x="3214225" y="1175550"/>
            <a:ext cx="54054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Ahorr</a:t>
            </a:r>
            <a:r>
              <a:rPr b="1" lang="es-ES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</a:t>
            </a: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gastos</a:t>
            </a:r>
            <a:br>
              <a:rPr b="1" i="0" lang="es-ES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elevados precios pueden llevar a los estudiantes a usar versiones anteriores de ciertas publicaciones; con REA esto no es un problema.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6" name="Google Shape;246;p1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7" name="Google Shape;24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7"/>
          <p:cNvSpPr txBox="1"/>
          <p:nvPr/>
        </p:nvSpPr>
        <p:spPr>
          <a:xfrm>
            <a:off x="46750" y="1563025"/>
            <a:ext cx="2622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18"/>
          <p:cNvSpPr txBox="1"/>
          <p:nvPr/>
        </p:nvSpPr>
        <p:spPr>
          <a:xfrm>
            <a:off x="3199599" y="206050"/>
            <a:ext cx="5659500" cy="3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Aumentar las oportunidades de aprendizaje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estudiantes que utilizan REA tienen los mismos resultados académicos, o mejores, que los que utilizan materiales tradicionales.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la disponibilidad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REA pueden estar disponibles desde el inicio de los cursos, lo que significa que los estudiantes podrán trabajar con ellos desde el principio.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Mejorar la calidad: 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permiten mejorar la calidad y la actualización continua, junto con una rápida difusión, asegurando que la información contenida en ellos esté actualizada.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Recompensar las prácticas en abierto: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Los estudiantes pueden ser reconocidos como parte del equipo de autores y </a:t>
            </a:r>
            <a:r>
              <a:rPr lang="es-E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apreciados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por su trabajo y sus capacidades.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7" name="Google Shape;257;p1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8" name="Google Shape;25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8"/>
          <p:cNvSpPr txBox="1"/>
          <p:nvPr/>
        </p:nvSpPr>
        <p:spPr>
          <a:xfrm>
            <a:off x="46750" y="1563025"/>
            <a:ext cx="2622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/>
          <p:nvPr/>
        </p:nvSpPr>
        <p:spPr>
          <a:xfrm>
            <a:off x="200" y="4650"/>
            <a:ext cx="9144000" cy="51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s-E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¡Bienvenidos a est</a:t>
            </a:r>
            <a:r>
              <a:rPr b="1" lang="es-ES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r>
              <a:rPr b="1" i="0" lang="es-E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recopilación</a:t>
            </a:r>
            <a:r>
              <a:rPr b="1" i="0" lang="es-E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de herramientas sobre los Beneficios de la Educación Abierta! </a:t>
            </a:r>
            <a:r>
              <a:rPr i="0" lang="es-E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Se trata de un conjunto de herramientas (diapositivas, folletos y tarjetas) preparadas por la </a:t>
            </a:r>
            <a:r>
              <a:rPr lang="es-ES" sz="1100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Red Europea de Bibliotecarios de Educación Abierta</a:t>
            </a:r>
            <a:r>
              <a:rPr lang="es-ES" sz="1100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(</a:t>
            </a:r>
            <a:r>
              <a:rPr i="0" lang="es-E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i="0" lang="es-ES" sz="11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The European Network of Open Education Librarians</a:t>
            </a:r>
            <a:r>
              <a:rPr lang="es-ES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i="0" lang="es-E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ENOEL). Est</a:t>
            </a:r>
            <a:r>
              <a:rPr lang="es-ES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r>
              <a:rPr i="0" lang="es-E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recopilación</a:t>
            </a:r>
            <a:r>
              <a:rPr i="0" lang="es-E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tiene </a:t>
            </a:r>
            <a:r>
              <a:rPr lang="es-ES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como</a:t>
            </a:r>
            <a:r>
              <a:rPr i="0" lang="es-E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objetivo ayudar a incrementar el conocimiento de la importancia de la Educación Abierta, y muestra sus beneficios para los estudiantes, profesores, instituciones</a:t>
            </a:r>
            <a:r>
              <a:rPr lang="es-ES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i="0" lang="es-E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sociedad, y los biblioteca</a:t>
            </a:r>
            <a:r>
              <a:rPr lang="es-ES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rios</a:t>
            </a:r>
            <a:r>
              <a:rPr i="0" lang="es-E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 colección contiene </a:t>
            </a:r>
            <a:r>
              <a:rPr b="1"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plantillas para diapositivas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Puedes utilizar las plantillas directamente como están o bien adaptarlas a tus necesidades específicas. </a:t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Cuando se quiera usar la plantilla sin adaptar sus medidas, 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sólo hace falta descargar la 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diapositiva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(o el conjunto de 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diapositivas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 que se quiera usar.</a:t>
            </a:r>
            <a:endParaRPr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 quieres modificar la plantilla para tus necesidades, debes:</a:t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53499" lvl="0" marL="179999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Descargar una herramienta que quieras utilizar</a:t>
            </a:r>
            <a:endParaRPr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53499" lvl="0" marL="179999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Adaptarla a tus necesidades (añadir el logotipo de tu organización e introducir cualquier otro cambio que piens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 que encaj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e.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53499" lvl="0" marL="179999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Aseg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rarte de que la versión modificada t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enga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un aviso indicando: “Este material es una obra derivada de [nombre del fichero (por ejemplo, Spanish_1. OE Benefits - ENOEL slides)] , [enlace a la fuente original: </a:t>
            </a:r>
            <a:r>
              <a:rPr lang="es-ES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https://doi.org/10.5281/zenodo.5568482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por</a:t>
            </a:r>
            <a:r>
              <a:rPr i="0" lang="es-ES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i="0" lang="es-ES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SPARC Europe</a:t>
            </a:r>
            <a:r>
              <a:rPr i="0" lang="es-ES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i="0" lang="es-ES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CC BY</a:t>
            </a:r>
            <a:r>
              <a:rPr i="0" lang="es-ES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Debajo, encontrarás una breve descripción sobre 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cómo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está organizada la colección y 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usos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sugerid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 para determinadas diapositivas.</a:t>
            </a:r>
            <a:b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Sólo son sugerencias; te animamos a seleccionar, tomar y crear herramientas adaptadas a tus necesidades.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diapositiva 3 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ofrece un ejemplo de 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cómo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adaptar la plantilla, incluyendo la ubicación del logotipo de tu organización y la nota de reconocimiento.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Las diapositivas 4 a 12 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se pueden tratar como "avance"; plantean preguntas básicas y establecen los conceptos básicos de los Recursos Educativos Abiertos (REA). Puede usarl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 como una introducción en 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 presentación para incentivar la curiosidad.</a:t>
            </a:r>
            <a:endParaRPr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Las diapositivas 13-51 muestran los beneficios de la EA para cinco partes interesadas diferentes: 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estudiantes (con fondo amarillo), profesorado (con fondo verde)</a:t>
            </a:r>
            <a:r>
              <a:rPr b="1"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instituciones (con fondo turquesa), el público en general (fondo blanco) y para los bibliotecarios (fondo azul claro). Puedes usarlas para dirigirte a estas partes interesadas específicas.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Las diapositivas iniciales para cada uno de los grupos 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(diapositivas 13, 21, 29, 36 y 44) muestran los principales beneficios para cada grupo según ENOEL, y luego se muestran como beneficios individuales en diapositivas separadas. </a:t>
            </a:r>
            <a:r>
              <a:rPr b="1"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Las diapositivas finales en cada grupo 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enumeran los beneficios restantes. (diapositivas 19-20 para estudiantes, 27-28 para profesores, 35 para instituciones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4</a:t>
            </a:r>
            <a:r>
              <a:rPr lang="es-ES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i="0" lang="es-ES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para todos y 50-51 para bibliotecarios).</a:t>
            </a:r>
            <a:endParaRPr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1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19"/>
          <p:cNvSpPr txBox="1"/>
          <p:nvPr/>
        </p:nvSpPr>
        <p:spPr>
          <a:xfrm>
            <a:off x="3104025" y="6750"/>
            <a:ext cx="5988900" cy="43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s-E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Ofrecer</a:t>
            </a:r>
            <a:r>
              <a:rPr b="1" i="0" lang="es-E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(más que sol</a:t>
            </a:r>
            <a:r>
              <a:rPr b="1" lang="es-E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amente</a:t>
            </a:r>
            <a:r>
              <a:rPr b="1" i="0" lang="es-E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 sin </a:t>
            </a:r>
            <a:r>
              <a:rPr b="1" lang="es-E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gastos</a:t>
            </a:r>
            <a:r>
              <a:rPr b="0" i="0" lang="es-E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br>
              <a:rPr b="0" i="0" lang="es-E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REA = gratis + con permisos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una mejor educación </a:t>
            </a:r>
            <a:r>
              <a:rPr b="0" i="0" lang="es-E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= garantizar un futuro mejor (ODS 4: “Garantizar una educación de calidad inclusiva y equitativa y promover oportunidades de aprendizaje permanente para todos”).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Mejorar la comprensión: </a:t>
            </a:r>
            <a:r>
              <a:rPr b="0" i="0" lang="es-E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estudiantes pueden revisar conceptos/ideas u</a:t>
            </a:r>
            <a:r>
              <a:rPr lang="es-E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tiliza</a:t>
            </a:r>
            <a:r>
              <a:rPr b="0" i="0" lang="es-E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ndo una gama diferente de recursos (es decir, repetir el mismo concepto usando una explicación diferente).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Co-crear:</a:t>
            </a:r>
            <a:r>
              <a:rPr b="0" i="0" lang="es-ES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Los REA dan a los estudiantes la oportunidad de ser socios co-creadores, beneficiándose mutuamente.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s-E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entornos de aprendizaje variados</a:t>
            </a:r>
            <a:r>
              <a:rPr lang="es-ES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REA también apoyan entornos de aprendizaje no formales y menos formales.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68" name="Google Shape;268;p1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9" name="Google Shape;26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1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9"/>
          <p:cNvSpPr txBox="1"/>
          <p:nvPr/>
        </p:nvSpPr>
        <p:spPr>
          <a:xfrm>
            <a:off x="46750" y="1563025"/>
            <a:ext cx="26229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6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estudiantes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20"/>
          <p:cNvSpPr txBox="1"/>
          <p:nvPr/>
        </p:nvSpPr>
        <p:spPr>
          <a:xfrm>
            <a:off x="3042175" y="141150"/>
            <a:ext cx="60030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Permit</a:t>
            </a:r>
            <a:r>
              <a:rPr b="1" lang="es-E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ir</a:t>
            </a:r>
            <a:r>
              <a:rPr b="1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la modificación: </a:t>
            </a:r>
            <a: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profesorado puede adaptar los REA </a:t>
            </a:r>
            <a:r>
              <a:rPr lang="es-E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(parcialmente o totalmente)</a:t>
            </a:r>
            <a: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creando la mejor mezcla de materiales del curso para cada experiencia de aprendizaje, mejorando continuamente la calidad de los REA.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pedagogías abiertas:</a:t>
            </a:r>
            <a: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on los REA, los estudiantes están profundamente comprometidos con su proceso educacional, así como también en la creación de materiales docentes, creándolos, en esencia, ellos mismos con la ayuda y supervisión de un profesor.</a:t>
            </a:r>
            <a:b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Aumentar </a:t>
            </a:r>
            <a:r>
              <a:rPr b="1" lang="es-E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</a:t>
            </a:r>
            <a:r>
              <a:rPr b="1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reputación:</a:t>
            </a:r>
            <a: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 REA de calidad aumentan la reputación del docente a nivel local y global, ofreciendo al mismo tiempo nuevas oportunidades para colaborar con colegas de todo el mundo.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Reduc</a:t>
            </a:r>
            <a:r>
              <a:rPr b="1" lang="es-E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ir </a:t>
            </a:r>
            <a:r>
              <a:rPr b="1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carga de trabajo:</a:t>
            </a:r>
            <a: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 profesorado no tiene que reinventar la rueda cada vez sino que puede utilizar lo que ya existe. 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b="1" lang="es-E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Inspirar</a:t>
            </a:r>
            <a:r>
              <a:rPr lang="es-ES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REA son un modo de obtener nuevas ideas.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9" name="Google Shape;279;p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0" name="Google Shape;28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20"/>
          <p:cNvSpPr txBox="1"/>
          <p:nvPr/>
        </p:nvSpPr>
        <p:spPr>
          <a:xfrm>
            <a:off x="0" y="1482000"/>
            <a:ext cx="27843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 para</a:t>
            </a:r>
            <a:r>
              <a:rPr b="1" i="0" lang="es-ES" sz="26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6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21"/>
          <p:cNvSpPr txBox="1"/>
          <p:nvPr/>
        </p:nvSpPr>
        <p:spPr>
          <a:xfrm>
            <a:off x="3106045" y="652223"/>
            <a:ext cx="54600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Permit</a:t>
            </a:r>
            <a:r>
              <a:rPr b="1" lang="es-ES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ir</a:t>
            </a: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la modificación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es-E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profesorado puede adaptar los REA (parcialmente o totalmente), creando la mejor mezcla de materiales del curso para cada experiencia de aprendizaje, mejorando continuamente la calidad de los REA.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0" name="Google Shape;290;p2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1" name="Google Shape;29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21"/>
          <p:cNvSpPr txBox="1"/>
          <p:nvPr/>
        </p:nvSpPr>
        <p:spPr>
          <a:xfrm>
            <a:off x="0" y="1482000"/>
            <a:ext cx="27843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 para</a:t>
            </a:r>
            <a:r>
              <a:rPr b="1" i="0" lang="es-ES" sz="26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6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22"/>
          <p:cNvSpPr txBox="1"/>
          <p:nvPr/>
        </p:nvSpPr>
        <p:spPr>
          <a:xfrm>
            <a:off x="3173375" y="390450"/>
            <a:ext cx="54600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Garantizar pedagogías abiertas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es-E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lang="es-E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on los REA, los estudiantes están profundamente comprometidos con su proceso educacional, así como también en la creación de materiales docentes, creándolos, en esencia, ellos mismos con la ayuda y supervisión de un profesor.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1" name="Google Shape;301;p2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2" name="Google Shape;302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2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22"/>
          <p:cNvSpPr txBox="1"/>
          <p:nvPr/>
        </p:nvSpPr>
        <p:spPr>
          <a:xfrm>
            <a:off x="0" y="1482000"/>
            <a:ext cx="27843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 para</a:t>
            </a:r>
            <a:r>
              <a:rPr b="1" i="0" lang="es-ES" sz="26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6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23"/>
          <p:cNvSpPr txBox="1"/>
          <p:nvPr/>
        </p:nvSpPr>
        <p:spPr>
          <a:xfrm>
            <a:off x="3152625" y="641500"/>
            <a:ext cx="54600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Aumentar </a:t>
            </a:r>
            <a:r>
              <a:rPr b="1" lang="es-ES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</a:t>
            </a: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reputación</a:t>
            </a:r>
            <a:b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de calidad aumentan la reputación del docente a nivel local y global, ofreciendo al mismo tiempo nuevas oportunidades para colaborar con colegas de todo el mundo.</a:t>
            </a:r>
            <a:r>
              <a:rPr b="0" i="0" lang="es-ES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2" name="Google Shape;312;p2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3" name="Google Shape;31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2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23"/>
          <p:cNvSpPr txBox="1"/>
          <p:nvPr/>
        </p:nvSpPr>
        <p:spPr>
          <a:xfrm>
            <a:off x="0" y="1482000"/>
            <a:ext cx="27843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 para</a:t>
            </a:r>
            <a:r>
              <a:rPr b="1" i="0" lang="es-ES" sz="26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6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2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24"/>
          <p:cNvSpPr txBox="1"/>
          <p:nvPr/>
        </p:nvSpPr>
        <p:spPr>
          <a:xfrm>
            <a:off x="3270450" y="857993"/>
            <a:ext cx="4798500" cy="28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Reduc</a:t>
            </a:r>
            <a:r>
              <a:rPr b="1" lang="es-ES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ir</a:t>
            </a: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la carga de trabajo</a:t>
            </a:r>
            <a: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profesorado no tiene que reinventar la rueda cada vez, sino que puede utilizar lo que ya existe.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3" name="Google Shape;323;p2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4" name="Google Shape;324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2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24"/>
          <p:cNvSpPr txBox="1"/>
          <p:nvPr/>
        </p:nvSpPr>
        <p:spPr>
          <a:xfrm>
            <a:off x="0" y="1482000"/>
            <a:ext cx="27843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 para</a:t>
            </a:r>
            <a:r>
              <a:rPr b="1" i="0" lang="es-ES" sz="26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6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25"/>
          <p:cNvSpPr txBox="1"/>
          <p:nvPr/>
        </p:nvSpPr>
        <p:spPr>
          <a:xfrm>
            <a:off x="3238350" y="1503550"/>
            <a:ext cx="5460000" cy="15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Inspirar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son </a:t>
            </a:r>
            <a:r>
              <a:rPr lang="es-ES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 modo</a:t>
            </a:r>
            <a:r>
              <a:rPr b="0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de obtener nuevas ideas.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4" name="Google Shape;334;p2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5" name="Google Shape;335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2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25"/>
          <p:cNvSpPr txBox="1"/>
          <p:nvPr/>
        </p:nvSpPr>
        <p:spPr>
          <a:xfrm>
            <a:off x="0" y="1482000"/>
            <a:ext cx="27843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 para</a:t>
            </a:r>
            <a:r>
              <a:rPr b="1" i="0" lang="es-ES" sz="26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6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2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26"/>
          <p:cNvSpPr txBox="1"/>
          <p:nvPr/>
        </p:nvSpPr>
        <p:spPr>
          <a:xfrm>
            <a:off x="3122900" y="57525"/>
            <a:ext cx="6003000" cy="43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enfoques activos</a:t>
            </a:r>
            <a:r>
              <a:rPr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profesores pueden diseñar diversas estrategias prácticas para apoyar las experiencias de aprendizaje práctico basadas en la remezcla/adaptación de REA.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b="1"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colaboración</a:t>
            </a:r>
            <a:r>
              <a:rPr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El comentario entre pares, la colaboración de los estudiantes y la participación de expertos se incrementan y enriquecen a los profesores, gracias al proceso propiciado por las licencias abiertas.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b="1"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innovación</a:t>
            </a:r>
            <a:r>
              <a:rPr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REA ofrecen oportunidades para mejorar la calidad de los materiales de enseñanza y aprendizaje, permitiendo que otros se basen en ellos y brinden comentarios constructivos.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b="1"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Asegurar su legado</a:t>
            </a:r>
            <a:r>
              <a:rPr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El proceso de reutilización iniciado por los REA continúa incluso después de que el docente se retire.</a:t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45" name="Google Shape;345;p2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6" name="Google Shape;34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2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26"/>
          <p:cNvSpPr txBox="1"/>
          <p:nvPr/>
        </p:nvSpPr>
        <p:spPr>
          <a:xfrm>
            <a:off x="0" y="1482000"/>
            <a:ext cx="27843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 para</a:t>
            </a:r>
            <a:r>
              <a:rPr b="1" i="0" lang="es-ES" sz="26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6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2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5" name="Google Shape;355;p2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6" name="Google Shape;356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2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27"/>
          <p:cNvSpPr txBox="1"/>
          <p:nvPr/>
        </p:nvSpPr>
        <p:spPr>
          <a:xfrm>
            <a:off x="3221700" y="224250"/>
            <a:ext cx="5561700" cy="4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Ampliar las opciones</a:t>
            </a:r>
            <a:r>
              <a:rPr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Los libros de texto REA amplían los recursos de los docentes y pueden garantizar el mismo alto nivel de calidad que los libros de texto tradicionales.</a:t>
            </a:r>
            <a:endParaRPr sz="1600">
              <a:solidFill>
                <a:srgbClr val="004993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Mejorar la libertad académica: </a:t>
            </a:r>
            <a:r>
              <a:rPr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r>
              <a:rPr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as licencias abiertas en los REA permiten a los profesores modificar y actualizar regularmente los recursos de aprendizaje para sus cursos.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Mostrar la innovación y creatividad: </a:t>
            </a:r>
            <a:r>
              <a:rPr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r>
              <a:rPr lang="es-ES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 creatividad del profesorado puede impresionar a los posibles estudiantes y patrocinadores. Esto ayudará a incrementar la matriculación de estudiantes en ciertos cursos y aumentará la importancia del profesorado a nivel personal.</a:t>
            </a:r>
            <a:endParaRPr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9" name="Google Shape;359;p27"/>
          <p:cNvSpPr txBox="1"/>
          <p:nvPr/>
        </p:nvSpPr>
        <p:spPr>
          <a:xfrm>
            <a:off x="0" y="1482000"/>
            <a:ext cx="27843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 para</a:t>
            </a:r>
            <a:r>
              <a:rPr b="1" i="0" lang="es-ES" sz="26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6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el profesorado</a:t>
            </a:r>
            <a:endParaRPr b="1" i="0" sz="26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28"/>
          <p:cNvSpPr txBox="1"/>
          <p:nvPr/>
        </p:nvSpPr>
        <p:spPr>
          <a:xfrm>
            <a:off x="3120125" y="26362"/>
            <a:ext cx="5865000" cy="46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Promover economías de escala:</a:t>
            </a:r>
            <a:r>
              <a:rPr b="0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Los REA son gratuitos en línea, asequibles en forma impresa, se pueden guardar para siempre y se actualizan fácilmente. Los recursos que de otro modo se destinarían a la compra de libros de texto pueden redirigirse hacia la tecnología, mejorar la instrucción o reducir la deuda.</a:t>
            </a:r>
            <a:endParaRPr b="0" i="0" sz="125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el desarrollo del cuerpo docente:</a:t>
            </a:r>
            <a:r>
              <a:rPr b="0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Fomentar y mejorar el acceso</a:t>
            </a:r>
            <a:r>
              <a:rPr lang="es-ES" sz="125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y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el uso de los REA</a:t>
            </a:r>
            <a:r>
              <a:rPr lang="es-ES" sz="125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;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el aprendizaje entre pares </a:t>
            </a:r>
            <a:r>
              <a:rPr lang="es-ES" sz="125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de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miembros del cuerpo docente </a:t>
            </a:r>
            <a:r>
              <a:rPr lang="es-ES" sz="125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de diferentes instituciones; 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así como la calidad de los materiales educativos.</a:t>
            </a:r>
            <a:b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2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Aprovechar al máximo las inversiones públicas: 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Los recursos provenientes de la financiación pública se utilizan para crear conocimiento público y se comparten transversalmente a través de múltiples instituciones con </a:t>
            </a:r>
            <a:r>
              <a:rPr lang="es-ES" sz="125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gastos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adicionales reducidos.</a:t>
            </a:r>
            <a:b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2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autopromoción:</a:t>
            </a:r>
            <a:r>
              <a:rPr b="0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imagen pública de la institución puede beneficiarse en gran medida de sus REA de calidad compartidos y reutilizados.</a:t>
            </a:r>
            <a:b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2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colaboración internacional: 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Trabajar con REA aumenta la visibilidad de la institución, mejorando su reputación a nivel internacional a través de la colaboración activa con otras instituciones a nivel mundial.</a:t>
            </a:r>
            <a:endParaRPr b="1" i="0" sz="125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7" name="Google Shape;367;p2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8" name="Google Shape;36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2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28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 txBox="1"/>
          <p:nvPr/>
        </p:nvSpPr>
        <p:spPr>
          <a:xfrm>
            <a:off x="3897499" y="1214075"/>
            <a:ext cx="2339475" cy="2262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s-ES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¿Qué son los REA?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p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3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6" name="Google Shape;7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3"/>
          <p:cNvSpPr txBox="1"/>
          <p:nvPr/>
        </p:nvSpPr>
        <p:spPr>
          <a:xfrm>
            <a:off x="1316025" y="4698300"/>
            <a:ext cx="4480200" cy="3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s-ES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Este material es una obra derivada de “Spanish_1. OE Benefits - ENOEL slides”, </a:t>
            </a:r>
            <a:r>
              <a:rPr lang="es-ES" sz="700" u="sng">
                <a:solidFill>
                  <a:schemeClr val="hlink"/>
                </a:solidFill>
                <a:hlinkClick r:id="rId5"/>
              </a:rPr>
              <a:t>https://zenodo.org/doi/10.5281/zenodo.5568482</a:t>
            </a:r>
            <a:r>
              <a:rPr b="0" i="0" lang="es-ES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por </a:t>
            </a:r>
            <a:r>
              <a:rPr b="0" i="0" lang="es-ES" sz="7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SPARC Europe</a:t>
            </a:r>
            <a:r>
              <a:rPr b="0" i="0" lang="es-ES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(ENOEL), </a:t>
            </a:r>
            <a:r>
              <a:rPr b="0" i="0" lang="es-ES" sz="7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CC BY</a:t>
            </a:r>
            <a:r>
              <a:rPr b="0" i="0" lang="es-ES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.”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8" name="Google Shape;78;p3"/>
          <p:cNvSpPr txBox="1"/>
          <p:nvPr/>
        </p:nvSpPr>
        <p:spPr>
          <a:xfrm>
            <a:off x="7522677" y="4695575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9" name="Google Shape;79;p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0" name="Google Shape;80;p3"/>
          <p:cNvSpPr txBox="1"/>
          <p:nvPr/>
        </p:nvSpPr>
        <p:spPr>
          <a:xfrm>
            <a:off x="6236975" y="484425"/>
            <a:ext cx="2295300" cy="8309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EJEMPLO PARA ADAPTAR A TUS NECESIDADES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 txBox="1"/>
          <p:nvPr/>
        </p:nvSpPr>
        <p:spPr>
          <a:xfrm>
            <a:off x="6431550" y="3939150"/>
            <a:ext cx="2675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Añade el logo de tu organización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"/>
          <p:cNvSpPr txBox="1"/>
          <p:nvPr/>
        </p:nvSpPr>
        <p:spPr>
          <a:xfrm>
            <a:off x="2248099" y="3939150"/>
            <a:ext cx="2655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Añade la nota de reconocimiento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/>
          <p:nvPr/>
        </p:nvSpPr>
        <p:spPr>
          <a:xfrm>
            <a:off x="198502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3"/>
          <p:cNvSpPr/>
          <p:nvPr/>
        </p:nvSpPr>
        <p:spPr>
          <a:xfrm>
            <a:off x="829437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2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29"/>
          <p:cNvSpPr txBox="1"/>
          <p:nvPr/>
        </p:nvSpPr>
        <p:spPr>
          <a:xfrm>
            <a:off x="3202900" y="301450"/>
            <a:ext cx="5292300" cy="43857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Promover economías de escala</a:t>
            </a:r>
            <a: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Los REA son gratuitos en línea, asequibles en forma impresa, se pueden guardar para siempre y se actualizan fácilmente. Los recursos que de otro modo se destinarían a la compra de libros de texto pueden redirigirse hacia la tecnología, mejorar la instrucción o reducir la deuda</a:t>
            </a:r>
            <a:endParaRPr b="0" i="0" sz="2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8" name="Google Shape;378;p2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9" name="Google Shape;379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2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29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30"/>
          <p:cNvSpPr txBox="1"/>
          <p:nvPr/>
        </p:nvSpPr>
        <p:spPr>
          <a:xfrm>
            <a:off x="3229275" y="456850"/>
            <a:ext cx="5742600" cy="36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el desarrollo del cuerpo docente</a:t>
            </a:r>
            <a:br>
              <a:rPr b="0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s-ES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Fomentar y mejorar el acceso y el uso de los REA; el aprendizaje entre pares de miembros del cuerpo docente de diferentes instituciones; así como la calidad de los materiales educativos.</a:t>
            </a:r>
            <a:endParaRPr b="1" i="0" sz="2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89" name="Google Shape;389;p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0" name="Google Shape;390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30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3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31"/>
          <p:cNvSpPr txBox="1"/>
          <p:nvPr/>
        </p:nvSpPr>
        <p:spPr>
          <a:xfrm>
            <a:off x="3208575" y="595375"/>
            <a:ext cx="53808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Aprovechar al máximo las inversiones públicas </a:t>
            </a:r>
            <a:br>
              <a:rPr b="1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Los recursos provenientes de la financiación pública se utilizan para crear conocimiento público y se comparten transversalmente a través de múltiples instituciones con costos adicionales reducidos.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00" name="Google Shape;400;p3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1" name="Google Shape;401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3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p31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32"/>
          <p:cNvSpPr txBox="1"/>
          <p:nvPr/>
        </p:nvSpPr>
        <p:spPr>
          <a:xfrm>
            <a:off x="3202900" y="1175538"/>
            <a:ext cx="52923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autopromoción</a:t>
            </a:r>
            <a: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imagen pública de la institución puede beneficiarse en gran medida de sus REA de calidad compartidos y reutilizados.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1" name="Google Shape;411;p3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2" name="Google Shape;412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3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32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3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3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33"/>
          <p:cNvSpPr txBox="1"/>
          <p:nvPr/>
        </p:nvSpPr>
        <p:spPr>
          <a:xfrm>
            <a:off x="3208575" y="663200"/>
            <a:ext cx="52866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Apoyar la colaboración internacional</a:t>
            </a:r>
            <a:r>
              <a:rPr b="1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Trabajar con REA aumenta la visibilidad de la institución, mejorando su reputación a nivel internacional a través de la colaboración activa con otras instituciones a nivel mundial.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2" name="Google Shape;422;p3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3" name="Google Shape;423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3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33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3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34"/>
          <p:cNvSpPr txBox="1"/>
          <p:nvPr/>
        </p:nvSpPr>
        <p:spPr>
          <a:xfrm>
            <a:off x="3100850" y="319125"/>
            <a:ext cx="5477100" cy="42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Facilitar la matriculación/captación de estudiantes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El uso de REA aumenta la participación en la educación superior al ampliar el acceso a estudiantes no tradicionales que toman decisiones en función de la calidad de los materiales educativos que se ofrecen.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Aumentar la fidelización de ex-alumnos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Ofrecer REA de calidad a los exalumnos ayuda a la institución a mantener activo el vínculo con ellos.</a:t>
            </a:r>
            <a:endParaRPr b="0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3" name="Google Shape;433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3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34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instituciones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3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3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35"/>
          <p:cNvSpPr txBox="1"/>
          <p:nvPr/>
        </p:nvSpPr>
        <p:spPr>
          <a:xfrm>
            <a:off x="3066825" y="175150"/>
            <a:ext cx="5755500" cy="4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Liberar información: </a:t>
            </a:r>
            <a:r>
              <a:rPr lang="es-ES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b="0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 conocimiento se puede compartir en general liberando recursos educativos a través de licencias, para cualquier persona interesada.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Transferir conocimiento: </a:t>
            </a:r>
            <a:r>
              <a:rPr b="0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recursos educativos creados con los impuestos públicos están disponibles para el público, son reutilizables y compartibles.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Ha</a:t>
            </a:r>
            <a:r>
              <a:rPr b="1" lang="es-ES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cer</a:t>
            </a:r>
            <a:r>
              <a:rPr b="1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el aprendizaje dure toda la vida: </a:t>
            </a:r>
            <a:r>
              <a:rPr lang="es-ES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b="0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star actualizado y brindar un aprendizaje continuo es más asequible para todos, reduciendo la distancia entre las oportunidades abiertas formales, informales y no formales.</a:t>
            </a:r>
            <a:br>
              <a:rPr b="0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0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Impulsar la igualdad: </a:t>
            </a:r>
            <a:r>
              <a:rPr lang="es-ES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r>
              <a:rPr b="0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 recursos gratuitos en línea facilitan la entrega del mismo conocimiento de calidad a todos, independientemente de su estatus social y económico.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Promover la diversidad y la inclusión:</a:t>
            </a:r>
            <a:r>
              <a:rPr b="0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r>
              <a:rPr b="0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 materiales REA, que se pueden compartir y a los que se puede acceder fácilmente a través de Internet, son una gran herramienta para descubrir y familiarizarse con diferentes puntos de vista.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ciencia ciudadana:</a:t>
            </a:r>
            <a:r>
              <a:rPr b="0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b="0" i="0" lang="es-ES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 conocimiento puede ser creado por todos, y la disponibilidad de materiales facilita que las personas continúen adquiriendo conocimiento.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43" name="Google Shape;443;p3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4" name="Google Shape;444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35"/>
          <p:cNvSpPr/>
          <p:nvPr/>
        </p:nvSpPr>
        <p:spPr>
          <a:xfrm>
            <a:off x="1328900" y="15228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35"/>
          <p:cNvSpPr txBox="1"/>
          <p:nvPr/>
        </p:nvSpPr>
        <p:spPr>
          <a:xfrm>
            <a:off x="105925" y="1596825"/>
            <a:ext cx="2449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s-E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todos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3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36"/>
          <p:cNvSpPr txBox="1"/>
          <p:nvPr/>
        </p:nvSpPr>
        <p:spPr>
          <a:xfrm>
            <a:off x="3197250" y="1194500"/>
            <a:ext cx="5424600" cy="24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Liberar información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conocimiento se puede compartir en general liberando recursos educativos a través de licencias, para cualquier persona interesada.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54" name="Google Shape;454;p3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5" name="Google Shape;455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3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36"/>
          <p:cNvSpPr txBox="1"/>
          <p:nvPr/>
        </p:nvSpPr>
        <p:spPr>
          <a:xfrm>
            <a:off x="105925" y="1596825"/>
            <a:ext cx="2449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s-E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todos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37"/>
          <p:cNvSpPr txBox="1"/>
          <p:nvPr/>
        </p:nvSpPr>
        <p:spPr>
          <a:xfrm>
            <a:off x="3091500" y="1386675"/>
            <a:ext cx="5551800" cy="24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Transferir conocimiento</a:t>
            </a:r>
            <a:endParaRPr b="0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recursos educativos creados con los impuestos públicos están disponibles para el público, son reutilizables y compartibles.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65" name="Google Shape;465;p3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6" name="Google Shape;466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3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7"/>
          <p:cNvSpPr txBox="1"/>
          <p:nvPr/>
        </p:nvSpPr>
        <p:spPr>
          <a:xfrm>
            <a:off x="105925" y="1596825"/>
            <a:ext cx="2449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s-E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todos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3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3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38"/>
          <p:cNvSpPr txBox="1"/>
          <p:nvPr/>
        </p:nvSpPr>
        <p:spPr>
          <a:xfrm>
            <a:off x="3188875" y="595450"/>
            <a:ext cx="55494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Ha</a:t>
            </a:r>
            <a:r>
              <a:rPr b="1" lang="es-ES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cer</a:t>
            </a: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que el aprendizaje dure toda la vida</a:t>
            </a:r>
            <a:r>
              <a:rPr b="1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s-E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star actualizado y brindar un aprendizaje continuo es más asequible para todos, reduciendo la distancia entre las oportunidades abiertas formales, informales y no formales.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6" name="Google Shape;476;p3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7" name="Google Shape;477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3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38"/>
          <p:cNvSpPr txBox="1"/>
          <p:nvPr/>
        </p:nvSpPr>
        <p:spPr>
          <a:xfrm>
            <a:off x="105925" y="1596825"/>
            <a:ext cx="2449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s-E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todos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4d570d46f_1_0"/>
          <p:cNvSpPr txBox="1"/>
          <p:nvPr/>
        </p:nvSpPr>
        <p:spPr>
          <a:xfrm>
            <a:off x="3897499" y="1214075"/>
            <a:ext cx="23394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s-ES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¿Qué son los REA?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g114d570d46f_1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114d570d46f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g114d570d46f_1_0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3" name="Google Shape;93;g114d570d46f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g114d570d46f_1_0"/>
          <p:cNvSpPr txBox="1"/>
          <p:nvPr/>
        </p:nvSpPr>
        <p:spPr>
          <a:xfrm>
            <a:off x="7522677" y="4695575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5" name="Google Shape;95;g114d570d46f_1_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114d570d46f_1_1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g114d570d46f_1_1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g114d570d46f_1_18"/>
          <p:cNvSpPr txBox="1"/>
          <p:nvPr/>
        </p:nvSpPr>
        <p:spPr>
          <a:xfrm>
            <a:off x="3223950" y="1010950"/>
            <a:ext cx="55494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Impulsar la igualdad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s-E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 recursos gratuitos en línea facilitan la entrega del mismo conocimiento de calidad a todos, independientemente de su estatus social y económico.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87" name="Google Shape;487;g114d570d46f_1_1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8" name="Google Shape;488;g114d570d46f_1_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g114d570d46f_1_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g114d570d46f_1_18"/>
          <p:cNvSpPr txBox="1"/>
          <p:nvPr/>
        </p:nvSpPr>
        <p:spPr>
          <a:xfrm>
            <a:off x="105925" y="1596825"/>
            <a:ext cx="2449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s-E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todos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3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3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39"/>
          <p:cNvSpPr txBox="1"/>
          <p:nvPr/>
        </p:nvSpPr>
        <p:spPr>
          <a:xfrm>
            <a:off x="3211275" y="595450"/>
            <a:ext cx="54123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Promover la diversidad y la inclusión</a:t>
            </a:r>
            <a:b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materiales REA, que se pueden compartir y a los que se puede acceder fácilmente a través de Internet, son una gran herramienta para descubrir y familiarizarse con diferentes puntos de vista.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98" name="Google Shape;498;p3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9" name="Google Shape;499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3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39"/>
          <p:cNvSpPr txBox="1"/>
          <p:nvPr/>
        </p:nvSpPr>
        <p:spPr>
          <a:xfrm>
            <a:off x="105925" y="1596825"/>
            <a:ext cx="2449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s-E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todos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4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40"/>
          <p:cNvSpPr txBox="1"/>
          <p:nvPr/>
        </p:nvSpPr>
        <p:spPr>
          <a:xfrm>
            <a:off x="3223950" y="759900"/>
            <a:ext cx="54066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ciencia ciudadana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conocimiento puede ser creado por todos, y la disponibilidad de materiales facilita que las personas continúen adquiriendo conocimiento.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09" name="Google Shape;509;p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0" name="Google Shape;510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1" name="Google Shape;511;p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40"/>
          <p:cNvSpPr txBox="1"/>
          <p:nvPr/>
        </p:nvSpPr>
        <p:spPr>
          <a:xfrm>
            <a:off x="105925" y="1596825"/>
            <a:ext cx="2449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s-E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todos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4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41"/>
          <p:cNvSpPr txBox="1"/>
          <p:nvPr/>
        </p:nvSpPr>
        <p:spPr>
          <a:xfrm>
            <a:off x="3214225" y="708400"/>
            <a:ext cx="5395200" cy="48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Aumentar la calidad: 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Cualquiera puede aportar mejoras en la calidad de los REA simplemente pidiendo aclaraciones</a:t>
            </a:r>
            <a:r>
              <a:rPr lang="es-E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;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sin acceso no hay preguntas, sin preguntas no hay dudas, sin dudas no hay mejoras.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Expand</a:t>
            </a:r>
            <a:r>
              <a:rPr b="1" lang="es-E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ir</a:t>
            </a:r>
            <a:r>
              <a:rPr b="1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los </a:t>
            </a:r>
            <a:r>
              <a:rPr b="1" lang="es-E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horizontes</a:t>
            </a:r>
            <a:r>
              <a:rPr b="1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 REA son una forma maravillosa de compartir conocimientos a través de las fronteras que permiten adaptaciones que realmente funcion</a:t>
            </a:r>
            <a:r>
              <a:rPr lang="es-E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 </a:t>
            </a:r>
            <a:r>
              <a:rPr lang="es-E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 nivel local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20" name="Google Shape;520;p4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1" name="Google Shape;521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4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41"/>
          <p:cNvSpPr txBox="1"/>
          <p:nvPr/>
        </p:nvSpPr>
        <p:spPr>
          <a:xfrm>
            <a:off x="105925" y="1596825"/>
            <a:ext cx="24492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s-ES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Beneficios de la Educación Abierta para todos</a:t>
            </a:r>
            <a:endParaRPr b="1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31e83ef9ca1_1_0"/>
          <p:cNvSpPr txBox="1"/>
          <p:nvPr/>
        </p:nvSpPr>
        <p:spPr>
          <a:xfrm>
            <a:off x="2970500" y="103525"/>
            <a:ext cx="6173400" cy="4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Apoyar el desarrollo profesional</a:t>
            </a:r>
            <a:r>
              <a:rPr lang="es-ES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Comprometerse a nivel bibliotecario, institucional, nacional o internacional con la gobernanza de los REA y la EA puede constituir una oportunidad de desarrollo profesional y una vía de crecimiento fuera de los campos de especialización "tradicionales" o más establecidos (por ejemplo, formación de colecciones, metadatos, etc.)</a:t>
            </a:r>
            <a:endParaRPr i="0" sz="11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Reconocimiento como socios valiosos</a:t>
            </a:r>
            <a:r>
              <a:rPr lang="es-ES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Gracias a su experiencia en pedagogía abierta y licencias abiertas, los bibliotecarios son reconocidos por educadores e investigadores como socios de confianza a la hora de encontrar, adaptar y crear recursos educativos fiables.</a:t>
            </a:r>
            <a:endParaRPr i="0" sz="11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Desarrollar sinergías con la ciencia abierta</a:t>
            </a:r>
            <a:r>
              <a:rPr lang="es-ES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La Ciencia Abierta y la Educación Abierta suelen estar separadas y el conocimiento está en manos de profesionales diferentes. Los bibliotecarios pueden conectar estas dos áreas con un enfoque más holístico de lo Abierto, fomentando una cultura abierta dentro de la institución/comunidad académica.</a:t>
            </a:r>
            <a:endParaRPr i="0" sz="11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Promover </a:t>
            </a:r>
            <a:r>
              <a:rPr b="1" lang="es-ES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la colaboración y el intercambio de conocimientos</a:t>
            </a:r>
            <a:r>
              <a:rPr lang="es-ES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Los bibliotecarios desempeñan un papel fundamental a la hora de facilitar la colaboración mediante la conservación de recursos abiertos, la organización de sesiones de formación y talleres sobre temas de educación abierta y el fomento de comunidades de práctica en torno a la educación abierta, lo que también amplía sus propias redes profesionales.</a:t>
            </a:r>
            <a:endParaRPr i="0" sz="11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Reducir gastos</a:t>
            </a:r>
            <a:r>
              <a:rPr lang="es-ES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Ahorrar presupuestos bibliotecarios en la compra de licencias caras y restrictivas para publicaciones comerciales, también a la hora de asesorar a profesores y estudiantes con alternativas REA a la bibliografía de clase. Este beneficio contribuye a la necesaria Transición al Acceso Abierto de los presupuestos de bibliotecas y universidades a largo plazo.</a:t>
            </a:r>
            <a:endParaRPr i="0" sz="11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9" name="Google Shape;529;g31e83ef9ca1_1_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g31e83ef9ca1_1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g31e83ef9ca1_1_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g31e83ef9ca1_1_0"/>
          <p:cNvSpPr txBox="1"/>
          <p:nvPr/>
        </p:nvSpPr>
        <p:spPr>
          <a:xfrm>
            <a:off x="-22975" y="1513350"/>
            <a:ext cx="31419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Educación Abierta</a:t>
            </a:r>
            <a:r>
              <a:rPr b="1" lang="es-ES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para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los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5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33" name="Google Shape;533;g31e83ef9ca1_1_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4" name="Google Shape;534;g31e83ef9ca1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31e83ef9ca1_1_1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g31e83ef9ca1_1_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g31e83ef9ca1_1_10"/>
          <p:cNvSpPr txBox="1"/>
          <p:nvPr/>
        </p:nvSpPr>
        <p:spPr>
          <a:xfrm>
            <a:off x="3227825" y="198000"/>
            <a:ext cx="5574300" cy="40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Apoyar el desarrollo profesional</a:t>
            </a:r>
            <a:r>
              <a:rPr lang="es-ES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Comprometerse a nivel bibliotecario, institucional, nacional o internacional con la gobernanza de los REA y la EA puede constituir una oportunidad de desarrollo profesional y una vía de crecimiento fuera de los </a:t>
            </a:r>
            <a:r>
              <a:rPr lang="es-ES" sz="2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campos de especialización "tradicionales" o más establecidos (por ejemplo, formación de colecciones, metadatos, etc.)</a:t>
            </a:r>
            <a:endParaRPr b="1"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2" name="Google Shape;542;g31e83ef9ca1_1_1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3" name="Google Shape;543;g31e83ef9ca1_1_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4" name="Google Shape;544;g31e83ef9ca1_1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g31e83ef9ca1_1_10"/>
          <p:cNvSpPr txBox="1"/>
          <p:nvPr/>
        </p:nvSpPr>
        <p:spPr>
          <a:xfrm>
            <a:off x="-22975" y="1513350"/>
            <a:ext cx="31419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</a:t>
            </a:r>
            <a:r>
              <a:rPr b="1" lang="es-ES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para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los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5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31e83ef9ca1_1_2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g31e83ef9ca1_1_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g31e83ef9ca1_1_20"/>
          <p:cNvSpPr txBox="1"/>
          <p:nvPr/>
        </p:nvSpPr>
        <p:spPr>
          <a:xfrm>
            <a:off x="3141400" y="300400"/>
            <a:ext cx="5574300" cy="39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Reconocimiento como socios valiosos</a:t>
            </a:r>
            <a:r>
              <a:rPr lang="es-ES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Gracias a su experiencia en pedagogía abierta y licencias abiertas, los bibliotecarios son reconocidos por educadores e investigadores como socios de confianza a la hora de encontrar, adaptar y crear recursos educativos fiables</a:t>
            </a:r>
            <a:r>
              <a:rPr lang="es-ES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3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g31e83ef9ca1_1_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4" name="Google Shape;554;g31e83ef9ca1_1_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5" name="Google Shape;555;g31e83ef9ca1_1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g31e83ef9ca1_1_20"/>
          <p:cNvSpPr txBox="1"/>
          <p:nvPr/>
        </p:nvSpPr>
        <p:spPr>
          <a:xfrm>
            <a:off x="-22975" y="1513350"/>
            <a:ext cx="31419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</a:t>
            </a:r>
            <a:r>
              <a:rPr b="1" lang="es-ES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para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los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5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31e83ef9ca1_1_3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g31e83ef9ca1_1_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g31e83ef9ca1_1_30"/>
          <p:cNvSpPr txBox="1"/>
          <p:nvPr/>
        </p:nvSpPr>
        <p:spPr>
          <a:xfrm>
            <a:off x="3118925" y="248550"/>
            <a:ext cx="5574300" cy="39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Desarrollar sinergias con la ciencia abierta</a:t>
            </a:r>
            <a:r>
              <a:rPr lang="es-ES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La Ciencia Abierta y la Educación Abierta suelen estar separadas y el conocimiento está en manos de profesionales diferentes. Los bibliotecarios pueden conectar estas dos áreas con un enfoque más holístico de lo Abierto, fomentando una cultura abierta dentro de la institución/comunidad académica.</a:t>
            </a:r>
            <a:endParaRPr b="1"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4" name="Google Shape;564;g31e83ef9ca1_1_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5" name="Google Shape;565;g31e83ef9ca1_1_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6" name="Google Shape;566;g31e83ef9ca1_1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g31e83ef9ca1_1_30"/>
          <p:cNvSpPr txBox="1"/>
          <p:nvPr/>
        </p:nvSpPr>
        <p:spPr>
          <a:xfrm>
            <a:off x="-22975" y="1513350"/>
            <a:ext cx="31419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</a:t>
            </a:r>
            <a:r>
              <a:rPr b="1" lang="es-ES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para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los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5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31e83ef9ca1_1_4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g31e83ef9ca1_1_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g31e83ef9ca1_1_40"/>
          <p:cNvSpPr txBox="1"/>
          <p:nvPr/>
        </p:nvSpPr>
        <p:spPr>
          <a:xfrm>
            <a:off x="3062225" y="177150"/>
            <a:ext cx="6081900" cy="41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Promover la colaboración y el intercambio de conocimientos</a:t>
            </a:r>
            <a:endParaRPr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Los bibliotecarios desempeñan un papel fundamental a la hora de facilitar la colaboración mediante la conservación de recursos abiertos, la organización de sesiones de formación y talleres sobre temas de educación abierta y el fomento de comunidades de práctica en torno a la educación abierta, lo que también amplía sus propias redes profesionales.</a:t>
            </a:r>
            <a:endParaRPr b="1"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5" name="Google Shape;575;g31e83ef9ca1_1_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6" name="Google Shape;576;g31e83ef9ca1_1_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7" name="Google Shape;577;g31e83ef9ca1_1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g31e83ef9ca1_1_40"/>
          <p:cNvSpPr txBox="1"/>
          <p:nvPr/>
        </p:nvSpPr>
        <p:spPr>
          <a:xfrm>
            <a:off x="-22975" y="1513350"/>
            <a:ext cx="31419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</a:t>
            </a:r>
            <a:r>
              <a:rPr b="1" lang="es-ES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para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los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5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31e83ef9ca1_1_5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g31e83ef9ca1_1_5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g31e83ef9ca1_1_50"/>
          <p:cNvSpPr txBox="1"/>
          <p:nvPr/>
        </p:nvSpPr>
        <p:spPr>
          <a:xfrm>
            <a:off x="3176000" y="51550"/>
            <a:ext cx="5574300" cy="4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3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Reducir gastos</a:t>
            </a:r>
            <a:endParaRPr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Ahorrar presupuestos bibliotecarios en la compra de licencias caras y restrictivas para publicaciones comerciales, también a la hora de asesorar a profesores y estudiantes con alternativas REA a la bibliografía de clase. Este beneficio contribuye a la necesaria Transición al Acceso Abierto de los presupuestos de bibliotecas y universidades a largo plazo.</a:t>
            </a:r>
            <a:endParaRPr sz="23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6" name="Google Shape;586;g31e83ef9ca1_1_5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7" name="Google Shape;587;g31e83ef9ca1_1_5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8" name="Google Shape;588;g31e83ef9ca1_1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g31e83ef9ca1_1_50"/>
          <p:cNvSpPr txBox="1"/>
          <p:nvPr/>
        </p:nvSpPr>
        <p:spPr>
          <a:xfrm>
            <a:off x="-22975" y="1513350"/>
            <a:ext cx="31419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</a:t>
            </a:r>
            <a:r>
              <a:rPr b="1" lang="es-ES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para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los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5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"/>
          <p:cNvSpPr txBox="1"/>
          <p:nvPr/>
        </p:nvSpPr>
        <p:spPr>
          <a:xfrm>
            <a:off x="3897500" y="1214075"/>
            <a:ext cx="4798800" cy="2262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s-ES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¿Qué son las licencias abiertas?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Google Shape;101;p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" name="Google Shape;104;p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" name="Google Shape;105;p4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31e83ef9ca1_1_60"/>
          <p:cNvSpPr txBox="1"/>
          <p:nvPr/>
        </p:nvSpPr>
        <p:spPr>
          <a:xfrm>
            <a:off x="3118925" y="153600"/>
            <a:ext cx="5922300" cy="41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Atraer a nuevos bibliotecarios a la profesión</a:t>
            </a:r>
            <a:r>
              <a:rPr lang="es-ES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El fuerte vínculo entre la educación abierta y la justicia social hace que la biblioteconomía sea una opción profesional atractiva para los profesionales emergentes y las nuevas promociones de bibliotecarios.</a:t>
            </a:r>
            <a:endParaRPr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Ampliar el reconocimiento</a:t>
            </a:r>
            <a:r>
              <a:rPr lang="es-ES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Los promotores y facilitadores de REA están ganando reputación en todo el mundo por sus trabajos que abogan por la apertura y otros valores universales. El valioso papel de los bibliotecarios y especialistas en información como conservadores de materiales educativos adquiere aún más relevancia con los REA.</a:t>
            </a:r>
            <a:endParaRPr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Aumentar el impacto y el alcance</a:t>
            </a:r>
            <a:r>
              <a:rPr lang="es-ES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Ayudar a ampliar el alcance y el impacto de los bibliotecarios más allá de su propia institución.</a:t>
            </a:r>
            <a:endParaRPr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5" name="Google Shape;595;g31e83ef9ca1_1_6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g31e83ef9ca1_1_6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g31e83ef9ca1_1_6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8" name="Google Shape;598;g31e83ef9ca1_1_6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9" name="Google Shape;599;g31e83ef9ca1_1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00" name="Google Shape;600;g31e83ef9ca1_1_60"/>
          <p:cNvSpPr txBox="1"/>
          <p:nvPr/>
        </p:nvSpPr>
        <p:spPr>
          <a:xfrm>
            <a:off x="-22975" y="1513350"/>
            <a:ext cx="31419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</a:t>
            </a:r>
            <a:r>
              <a:rPr b="1" lang="es-ES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para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los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5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31e83ef9ca1_1_7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g31e83ef9ca1_1_7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7" name="Google Shape;607;g31e83ef9ca1_1_7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8" name="Google Shape;608;g31e83ef9ca1_1_7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9" name="Google Shape;609;g31e83ef9ca1_1_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g31e83ef9ca1_1_70"/>
          <p:cNvSpPr txBox="1"/>
          <p:nvPr/>
        </p:nvSpPr>
        <p:spPr>
          <a:xfrm>
            <a:off x="3046700" y="60700"/>
            <a:ext cx="6064500" cy="45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s-ES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Contribuir a la consecución de los ODS</a:t>
            </a:r>
            <a:r>
              <a:rPr lang="es-ES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Ayudar a contribuir de manera más concreta y mensurable a la consecución de los Objetivos de Desarrollo Sostenible.</a:t>
            </a:r>
            <a:endParaRPr i="0" sz="18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s-ES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Alinearse con la estrategia EDI</a:t>
            </a:r>
            <a:r>
              <a:rPr lang="es-ES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Los bibliotecarios utilizan la Educación Abierta como herramienta estratégica para avanzar en los objetivos de Equidad, Diversidad e Inclusión, garantizando que los entornos de aprendizaje sean accesibles e inclusivos para todos.</a:t>
            </a:r>
            <a:endParaRPr i="0" sz="18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s-ES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Apoyar y recibir el apoyo de los colegas</a:t>
            </a:r>
            <a:r>
              <a:rPr lang="es-ES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: Los bibliotecarios cultivan el aprendizaje permanente ofreciendo diversas oportunidades educativas y fomentando el apoyo mutuo dentro de sus comunidades.</a:t>
            </a:r>
            <a:endParaRPr i="0" sz="18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1" name="Google Shape;611;g31e83ef9ca1_1_70"/>
          <p:cNvSpPr txBox="1"/>
          <p:nvPr/>
        </p:nvSpPr>
        <p:spPr>
          <a:xfrm>
            <a:off x="-22975" y="1513350"/>
            <a:ext cx="31419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cios</a:t>
            </a:r>
            <a:r>
              <a:rPr b="1" i="0" lang="es-ES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Educación Abierta</a:t>
            </a:r>
            <a:r>
              <a:rPr b="1" lang="es-ES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para </a:t>
            </a:r>
            <a:endParaRPr b="1" sz="2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los</a:t>
            </a:r>
            <a:r>
              <a:rPr b="1" lang="es-ES" sz="2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s-ES" sz="25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bibliotecarios</a:t>
            </a:r>
            <a:endParaRPr b="1" i="0" sz="25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114d570d46f_1_2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7" name="Google Shape;617;g114d570d46f_1_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16355" y="574366"/>
            <a:ext cx="2464350" cy="187085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8" name="Google Shape;618;g114d570d46f_1_28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19" name="Google Shape;619;g114d570d46f_1_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g114d570d46f_1_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g114d570d46f_1_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622" name="Google Shape;622;g114d570d46f_1_28"/>
          <p:cNvSpPr txBox="1"/>
          <p:nvPr/>
        </p:nvSpPr>
        <p:spPr>
          <a:xfrm>
            <a:off x="1626800" y="2669625"/>
            <a:ext cx="6124800" cy="14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-ES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“Spanish_</a:t>
            </a:r>
            <a:r>
              <a:rPr b="0" i="0" lang="es-ES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OE Benefits - ENOEL Toolkit</a:t>
            </a:r>
            <a:r>
              <a:rPr b="0" i="0" lang="es-ES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” is an a</a:t>
            </a:r>
            <a:r>
              <a:rPr lang="es-ES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3"/>
                  </a:ext>
                </a:extLst>
              </a:rPr>
              <a:t>daptation of “An ENOEL Toolkit” (version 4) published as of September 2024 </a:t>
            </a:r>
            <a:r>
              <a:rPr lang="es-ES" sz="1000" u="sng">
                <a:solidFill>
                  <a:srgbClr val="0563C1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  <a:t>here</a:t>
            </a:r>
            <a:r>
              <a:rPr lang="es-ES" sz="1000"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5"/>
                  </a:ext>
                </a:extLst>
              </a:rPr>
              <a:t> </a:t>
            </a:r>
            <a:r>
              <a:rPr b="0" i="0" lang="es-ES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6"/>
                  </a:ext>
                </a:extLst>
              </a:rPr>
              <a:t>(the “Original Work”), licensed by</a:t>
            </a:r>
            <a:r>
              <a:rPr b="0" i="0" lang="es-ES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textRoundtripDataId="7"/>
                  </a:ext>
                </a:extLst>
              </a:rPr>
              <a:t> </a:t>
            </a:r>
            <a:r>
              <a:rPr b="0" i="0" lang="es-ES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textRoundtripDataId="8"/>
                  </a:ext>
                </a:extLst>
              </a:rPr>
              <a:t>SPARC Europe</a:t>
            </a:r>
            <a:r>
              <a:rPr b="0" i="0" lang="es-ES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9"/>
                  </a:ext>
                </a:extLst>
              </a:rPr>
              <a:t> (curated by </a:t>
            </a:r>
            <a:r>
              <a:rPr b="0" i="0" lang="es-ES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textRoundtripDataId="10"/>
                  </a:ext>
                </a:extLst>
              </a:rPr>
              <a:t>The European Network of Open Education Librarians</a:t>
            </a:r>
            <a:r>
              <a:rPr b="0" i="0" lang="es-ES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1"/>
                  </a:ext>
                </a:extLst>
              </a:rPr>
              <a:t>) </a:t>
            </a:r>
            <a:r>
              <a:rPr b="0" i="0" lang="es-ES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2"/>
                  </a:ext>
                </a:extLst>
              </a:rPr>
              <a:t>under a </a:t>
            </a:r>
            <a:r>
              <a:rPr b="0" i="0" lang="es-ES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textRoundtripDataId="13"/>
                  </a:ext>
                </a:extLst>
              </a:rPr>
              <a:t>Creative Commons Attribution 4.0 International License</a:t>
            </a:r>
            <a:r>
              <a:rPr b="0" i="0" lang="es-ES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4"/>
                  </a:ext>
                </a:extLst>
              </a:rPr>
              <a:t>. This adaptation is made and published by SPARC EUROPE (the “Adapter”) under a </a:t>
            </a:r>
            <a:r>
              <a:rPr b="0" i="0" lang="es-ES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textRoundtripDataId="15"/>
                  </a:ext>
                </a:extLst>
              </a:rPr>
              <a:t>Creative Commons Attribution 4.0 International License</a:t>
            </a:r>
            <a:r>
              <a:rPr b="0" i="0" lang="es-ES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6"/>
                  </a:ext>
                </a:extLst>
              </a:rPr>
              <a:t>. The Adapter modified the Original Work in the following respects: translated the materials from English to Spanish.”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:go="http://customooxmlschemas.google.com/" textRoundtripDataId="17"/>
                </a:ext>
              </a:extLst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-ES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8"/>
                  </a:ext>
                </a:extLst>
              </a:rPr>
              <a:t>Special thanks to </a:t>
            </a:r>
            <a:r>
              <a:rPr b="0" i="0" lang="es-ES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9"/>
                  </a:ext>
                </a:extLst>
              </a:rPr>
              <a:t>Marta Bustillo</a:t>
            </a:r>
            <a:r>
              <a:rPr b="0" i="0" lang="es-ES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20"/>
                  </a:ext>
                </a:extLst>
              </a:rPr>
              <a:t>, Ignasi Labastida and </a:t>
            </a:r>
            <a:r>
              <a:rPr b="0" i="0" lang="es-ES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21"/>
                  </a:ext>
                </a:extLst>
              </a:rPr>
              <a:t>Eva Sanchez Oliva </a:t>
            </a:r>
            <a:r>
              <a:rPr b="0" i="0" lang="es-ES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22"/>
                  </a:ext>
                </a:extLst>
              </a:rPr>
              <a:t>for the Spanish translation.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3" name="Google Shape;623;g114d570d46f_1_28"/>
          <p:cNvSpPr txBox="1"/>
          <p:nvPr/>
        </p:nvSpPr>
        <p:spPr>
          <a:xfrm>
            <a:off x="4479788" y="439816"/>
            <a:ext cx="3963900" cy="16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CONJUNTO DE HERRAMIENTAS DE ENOEL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4" name="Google Shape;624;g114d570d46f_1_28"/>
          <p:cNvSpPr txBox="1"/>
          <p:nvPr/>
        </p:nvSpPr>
        <p:spPr>
          <a:xfrm>
            <a:off x="1930761" y="70939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s-ES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s-ES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"/>
          <p:cNvSpPr txBox="1"/>
          <p:nvPr/>
        </p:nvSpPr>
        <p:spPr>
          <a:xfrm>
            <a:off x="3897500" y="1214075"/>
            <a:ext cx="47988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s-ES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¿Qué puedes hacer con los REA?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Google Shape;111;p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5" name="Google Shape;115;p5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"/>
          <p:cNvSpPr txBox="1"/>
          <p:nvPr/>
        </p:nvSpPr>
        <p:spPr>
          <a:xfrm>
            <a:off x="3897500" y="1214075"/>
            <a:ext cx="47988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s-ES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deberían ser accesibles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1" name="Google Shape;121;p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4" name="Google Shape;124;p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5" name="Google Shape;125;p6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"/>
          <p:cNvSpPr txBox="1"/>
          <p:nvPr/>
        </p:nvSpPr>
        <p:spPr>
          <a:xfrm>
            <a:off x="3897500" y="1214075"/>
            <a:ext cx="47988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s-ES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Los REA deberían ser reutilizables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1" name="Google Shape;131;p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2" name="Google Shape;13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4" name="Google Shape;134;p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5" name="Google Shape;135;p7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BÁSICOS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"/>
          <p:cNvSpPr txBox="1"/>
          <p:nvPr/>
        </p:nvSpPr>
        <p:spPr>
          <a:xfrm>
            <a:off x="2507700" y="1477100"/>
            <a:ext cx="55374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"Se entiende por “licencia abierta” toda licencia que respete los derechos de propiedad intelectual del titular de los derechos de autor y conceda los permisos necesarios para que el público tenga derecho a acceder a material educativo y a reutilizarlo, reconvertirlo, adaptarlo o redistribuirlo."</a:t>
            </a:r>
            <a:endParaRPr i="0" sz="1800" u="none" cap="none" strike="noStrike">
              <a:solidFill>
                <a:srgbClr val="2A649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p8"/>
          <p:cNvSpPr txBox="1"/>
          <p:nvPr/>
        </p:nvSpPr>
        <p:spPr>
          <a:xfrm>
            <a:off x="2507700" y="315642"/>
            <a:ext cx="6564582" cy="11695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¿Qué son las licencias </a:t>
            </a:r>
            <a:b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abiertas?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2" name="Google Shape;142;p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" name="Google Shape;14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4" name="Google Shape;144;p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5" name="Google Shape;14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8"/>
          <p:cNvSpPr txBox="1"/>
          <p:nvPr/>
        </p:nvSpPr>
        <p:spPr>
          <a:xfrm>
            <a:off x="499697" y="259247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REA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s-E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BÀSICOS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p8"/>
          <p:cNvSpPr txBox="1"/>
          <p:nvPr/>
        </p:nvSpPr>
        <p:spPr>
          <a:xfrm>
            <a:off x="2507700" y="3972450"/>
            <a:ext cx="6438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las Recomendaciones sobre las Fuentes de Educación Abierta de la UNESCO </a:t>
            </a:r>
            <a:br>
              <a:rPr b="1" i="0" lang="es-ES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13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s-ES" sz="1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Eva Sanchez Oliva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0x0101008059CB015951FC4193F48246DBF3C23F</vt:lpwstr>
  </property>
</Properties>
</file>